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10" r:id="rId5"/>
    <p:sldId id="305" r:id="rId6"/>
    <p:sldId id="286" r:id="rId7"/>
    <p:sldId id="308" r:id="rId8"/>
    <p:sldId id="274" r:id="rId9"/>
    <p:sldId id="315" r:id="rId10"/>
    <p:sldId id="311" r:id="rId11"/>
    <p:sldId id="314" r:id="rId12"/>
    <p:sldId id="316" r:id="rId13"/>
    <p:sldId id="271" r:id="rId14"/>
    <p:sldId id="312" r:id="rId15"/>
    <p:sldId id="307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F3D1"/>
    <a:srgbClr val="4A5EE6"/>
    <a:srgbClr val="132BDC"/>
    <a:srgbClr val="DCE0FC"/>
    <a:srgbClr val="FDF200"/>
    <a:srgbClr val="80FBE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43F19E-7522-AF04-0471-05C81AD0252A}" v="903" dt="2025-06-01T15:19:18.981"/>
    <p1510:client id="{81E8A525-E9C8-F360-5C12-EC591386081A}" v="393" dt="2025-06-01T15:38:04.221"/>
    <p1510:client id="{988D8152-C6FA-A942-68CB-8702394AD46E}" v="1320" dt="2025-06-02T18:14:57.170"/>
    <p1510:client id="{E421A151-40F7-D1B7-5051-83C7DED557A2}" v="364" dt="2025-06-01T09:30:03.451"/>
    <p1510:client id="{FDEFC29E-CBD2-8286-B5AC-8E581515AC9B}" v="218" dt="2025-06-01T08:54:15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AFAB93330992C52/OSapiens_P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 Split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8-4425-99DA-2CC1DE644E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8-4425-99DA-2CC1DE644E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B8-4425-99DA-2CC1DE644E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0.65</c:v>
                </c:pt>
                <c:pt idx="1">
                  <c:v>0.25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5-4583-A1C5-E733D13613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>
              <a:solidFill>
                <a:schemeClr val="tx1"/>
              </a:solidFill>
              <a:latin typeface="+mj-lt"/>
            </a:rPr>
            <a:t>Expand</a:t>
          </a: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>
              <a:solidFill>
                <a:schemeClr val="tx1"/>
              </a:solidFill>
            </a:rPr>
            <a:t>Foster collaborative growth</a:t>
          </a:r>
        </a:p>
      </dgm:t>
    </dgm:pt>
    <dgm:pt modelId="{5DD5E854-B70B-4927-93DD-9B930567F2D9}" type="par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>
              <a:solidFill>
                <a:schemeClr val="tx1"/>
              </a:solidFill>
              <a:latin typeface="+mj-lt"/>
            </a:rPr>
            <a:t>Enhance</a:t>
          </a: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485168C-07AD-4DE6-B17E-1E96E93777D7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>
              <a:solidFill>
                <a:schemeClr val="tx1"/>
              </a:solidFill>
            </a:rPr>
            <a:t>Ensure a tailored </a:t>
          </a:r>
          <a:br>
            <a:rPr lang="en-US" sz="1800">
              <a:solidFill>
                <a:schemeClr val="tx1"/>
              </a:solidFill>
            </a:rPr>
          </a:br>
          <a:r>
            <a:rPr lang="en-US" sz="1800">
              <a:solidFill>
                <a:schemeClr val="tx1"/>
              </a:solidFill>
            </a:rPr>
            <a:t>and user-focused experience</a:t>
          </a:r>
        </a:p>
      </dgm:t>
    </dgm:pt>
    <dgm:pt modelId="{2EA2CE1F-978B-4B0A-92B2-CA23FBAEB8C0}" type="par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05F43B89-7F05-43F2-A0A8-66E0914D6EC4}" type="sib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>
              <a:solidFill>
                <a:schemeClr val="tx1"/>
              </a:solidFill>
              <a:latin typeface="+mj-lt"/>
            </a:rPr>
            <a:t>Explore</a:t>
          </a: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ABC1EDDD-C08B-4F9C-8453-9CEFCC2AF319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>
              <a:solidFill>
                <a:schemeClr val="tx1"/>
              </a:solidFill>
            </a:rPr>
            <a:t>Capitalize on emerging global markets</a:t>
          </a: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3" custLinFactNeighborX="12445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1" presStyleCnt="3" custScaleX="114921" custLinFactNeighborX="731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2" presStyleCnt="3" custLinFactNeighborX="9939">
        <dgm:presLayoutVars>
          <dgm:bulletEnabled val="1"/>
        </dgm:presLayoutVars>
      </dgm:prSet>
      <dgm:spPr/>
    </dgm:pt>
  </dgm:ptLst>
  <dgm:cxnLst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9D392D43-4099-4B79-8DD5-557B00495ACE}" type="presOf" srcId="{C485168C-07AD-4DE6-B17E-1E96E93777D7}" destId="{0E6AC4B0-7D9E-4235-A5C0-FC9C6164F4E5}" srcOrd="0" destOrd="0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C3CEA5CA-F759-4A50-A9DB-80C0367BF0E9}" type="presOf" srcId="{ABC1EDDD-C08B-4F9C-8453-9CEFCC2AF319}" destId="{15FC8055-A66C-4D2F-99E2-55FD986FF3F4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160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  <a:latin typeface="+mj-lt"/>
            </a:rPr>
            <a:t>Expand</a:t>
          </a:r>
        </a:p>
      </dsp:txBody>
      <dsp:txXfrm>
        <a:off x="594160" y="5089"/>
        <a:ext cx="2249305" cy="1188000"/>
      </dsp:txXfrm>
    </dsp:sp>
    <dsp:sp modelId="{FDEC72F1-79D0-44B6-8429-0F39785C9AD0}">
      <dsp:nvSpPr>
        <dsp:cNvPr id="0" name=""/>
        <dsp:cNvSpPr/>
      </dsp:nvSpPr>
      <dsp:spPr>
        <a:xfrm>
          <a:off x="342378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Foster collaborative growth</a:t>
          </a:r>
        </a:p>
      </dsp:txBody>
      <dsp:txXfrm>
        <a:off x="342378" y="1341589"/>
        <a:ext cx="2749844" cy="985359"/>
      </dsp:txXfrm>
    </dsp:sp>
    <dsp:sp modelId="{8FBF96FC-7A6C-4977-AC0C-35CDC7270E23}">
      <dsp:nvSpPr>
        <dsp:cNvPr id="0" name=""/>
        <dsp:cNvSpPr/>
      </dsp:nvSpPr>
      <dsp:spPr>
        <a:xfrm>
          <a:off x="3426617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  <a:latin typeface="+mj-lt"/>
            </a:rPr>
            <a:t>Enhance</a:t>
          </a:r>
        </a:p>
      </dsp:txBody>
      <dsp:txXfrm>
        <a:off x="4020617" y="5089"/>
        <a:ext cx="2249305" cy="1188000"/>
      </dsp:txXfrm>
    </dsp:sp>
    <dsp:sp modelId="{0E6AC4B0-7D9E-4235-A5C0-FC9C6164F4E5}">
      <dsp:nvSpPr>
        <dsp:cNvPr id="0" name=""/>
        <dsp:cNvSpPr/>
      </dsp:nvSpPr>
      <dsp:spPr>
        <a:xfrm>
          <a:off x="3422616" y="1341589"/>
          <a:ext cx="3160148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Ensure a tailored </a:t>
          </a:r>
          <a:br>
            <a:rPr lang="en-US" sz="1800" kern="1200">
              <a:solidFill>
                <a:schemeClr val="tx1"/>
              </a:solidFill>
            </a:rPr>
          </a:br>
          <a:r>
            <a:rPr lang="en-US" sz="1800" kern="1200">
              <a:solidFill>
                <a:schemeClr val="tx1"/>
              </a:solidFill>
            </a:rPr>
            <a:t>and user-focused experience</a:t>
          </a:r>
        </a:p>
      </dsp:txBody>
      <dsp:txXfrm>
        <a:off x="3422616" y="1341589"/>
        <a:ext cx="3160148" cy="985359"/>
      </dsp:txXfrm>
    </dsp:sp>
    <dsp:sp modelId="{504C6F9B-242F-4BEF-BA77-A2E4D823CECC}">
      <dsp:nvSpPr>
        <dsp:cNvPr id="0" name=""/>
        <dsp:cNvSpPr/>
      </dsp:nvSpPr>
      <dsp:spPr>
        <a:xfrm>
          <a:off x="6647922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  <a:latin typeface="+mj-lt"/>
            </a:rPr>
            <a:t>Explore</a:t>
          </a:r>
        </a:p>
      </dsp:txBody>
      <dsp:txXfrm>
        <a:off x="7241922" y="5089"/>
        <a:ext cx="2249305" cy="1188000"/>
      </dsp:txXfrm>
    </dsp:sp>
    <dsp:sp modelId="{15FC8055-A66C-4D2F-99E2-55FD986FF3F4}">
      <dsp:nvSpPr>
        <dsp:cNvPr id="0" name=""/>
        <dsp:cNvSpPr/>
      </dsp:nvSpPr>
      <dsp:spPr>
        <a:xfrm>
          <a:off x="6921229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Capitalize on emerging global markets</a:t>
          </a:r>
        </a:p>
      </dsp:txBody>
      <dsp:txXfrm>
        <a:off x="6921229" y="1341589"/>
        <a:ext cx="2749844" cy="985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“We leveraged BERT-based contextual embeddings to semantically cluster articles and assess sentiment structure in the absence of labels. While the clusters aren't sentiment-pure, they reveal underlying patterns — showing how similar tones group together.”</a:t>
            </a:r>
          </a:p>
          <a:p>
            <a:r>
              <a:rPr lang="en-US"/>
              <a:t>“To complement this, we applied zero-shot sentiment classification and visualized token-level attributions, enabling us to highlight key negative signals in ICCO-related news. We further supported this with lexicon-based word clouds to make the sentiment signals interpretable and explainable.”</a:t>
            </a:r>
          </a:p>
          <a:p>
            <a:r>
              <a:rPr lang="en-US" dirty="0"/>
              <a:t>“Together, these techniques form a hybrid pipeline — combining </a:t>
            </a:r>
            <a:r>
              <a:rPr lang="en-US" b="1" dirty="0"/>
              <a:t>unsupervised structure discovery</a:t>
            </a:r>
            <a:r>
              <a:rPr lang="en-US" dirty="0"/>
              <a:t> with </a:t>
            </a:r>
            <a:r>
              <a:rPr lang="en-US" b="1" dirty="0"/>
              <a:t>interpretable zero-shot sentiment detection</a:t>
            </a:r>
            <a:r>
              <a:rPr lang="en-US" dirty="0"/>
              <a:t>, ideal for domain-specific monitoring like cocoa market risks.”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4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/>
              <a:t>Semantic Clustering</a:t>
            </a:r>
            <a:br>
              <a:rPr lang="en-US" b="1" dirty="0"/>
            </a:br>
            <a:r>
              <a:rPr lang="en-US" b="1"/>
              <a:t> ➤ BERT embeddings formed distinguishable clusters, showing that articles with similar narrative tone (risk vs. optimism) tend to group together — even without explicit sentiment labels.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Overlap Across Sentiments</a:t>
            </a:r>
            <a:br>
              <a:rPr lang="en-US" b="1" dirty="0"/>
            </a:br>
            <a:r>
              <a:rPr lang="en-US" b="1"/>
              <a:t> ➤ Clusters were not sentiment-pure, highlighting the nuanced, often overlapping tone of financial and commodity-related news.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Zero-Shot Classification Precision</a:t>
            </a:r>
            <a:br>
              <a:rPr lang="en-US" b="1" dirty="0"/>
            </a:br>
            <a:r>
              <a:rPr lang="en-US" b="1"/>
              <a:t> ➤ Zero-shot BERT reliably identified negative sentiment articles, especially those containing risk terms related to cocoa supply and ICCO warnings.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dirty="0"/>
              <a:t>Lexicon Validation</a:t>
            </a:r>
            <a:br>
              <a:rPr lang="en-US" b="1" dirty="0">
                <a:cs typeface="+mn-lt"/>
              </a:rPr>
            </a:br>
            <a:r>
              <a:rPr lang="en-US" b="1" dirty="0"/>
              <a:t> ➤ Word clouds of extracted negative tokens aligned well with key risk-related terms (e.g., </a:t>
            </a:r>
            <a:r>
              <a:rPr lang="en-US" i="1" dirty="0"/>
              <a:t>decline</a:t>
            </a:r>
            <a:r>
              <a:rPr lang="en-US" dirty="0"/>
              <a:t>, </a:t>
            </a:r>
            <a:r>
              <a:rPr lang="en-US" i="1" dirty="0"/>
              <a:t>risk</a:t>
            </a:r>
            <a:r>
              <a:rPr lang="en-US" dirty="0"/>
              <a:t>, </a:t>
            </a:r>
            <a:r>
              <a:rPr lang="en-US" i="1" dirty="0"/>
              <a:t>uncertainty</a:t>
            </a:r>
            <a:r>
              <a:rPr lang="en-US" dirty="0"/>
              <a:t>), reinforcing the model’s contextual understanding.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Explainability Through Highlighting</a:t>
            </a:r>
            <a:br>
              <a:rPr lang="en-US" b="1" dirty="0">
                <a:cs typeface="+mn-lt"/>
              </a:rPr>
            </a:br>
            <a:r>
              <a:rPr lang="en-US" b="1" dirty="0"/>
              <a:t> ➤ Token-level attribution visualization helped interpret which parts of the article influenced sentiment decisions — improving trust and transparency in model outputs.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1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971764"/>
            <a:ext cx="6757416" cy="3427502"/>
          </a:xfrm>
        </p:spPr>
        <p:txBody>
          <a:bodyPr/>
          <a:lstStyle/>
          <a:p>
            <a:r>
              <a:rPr lang="en-US"/>
              <a:t>USE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942607"/>
            <a:ext cx="7414940" cy="883258"/>
          </a:xfrm>
        </p:spPr>
        <p:txBody>
          <a:bodyPr/>
          <a:lstStyle/>
          <a:p>
            <a:r>
              <a:rPr lang="en-US" sz="2800" b="1" dirty="0"/>
              <a:t>Reuter's Data</a:t>
            </a:r>
          </a:p>
        </p:txBody>
      </p:sp>
      <p:pic>
        <p:nvPicPr>
          <p:cNvPr id="4" name="Picture 3" descr="A logo with a circle and white text&#10;&#10;AI-generated content may be incorrect.">
            <a:extLst>
              <a:ext uri="{FF2B5EF4-FFF2-40B4-BE49-F238E27FC236}">
                <a16:creationId xmlns:a16="http://schemas.microsoft.com/office/drawing/2014/main" id="{C86B5F1F-A11C-001F-9DEA-B6171615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828" y="2884401"/>
            <a:ext cx="33337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/>
          <a:lstStyle/>
          <a:p>
            <a:r>
              <a:rPr lang="en-US"/>
              <a:t>Saurabh Chakravorty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06CB-9AE6-56BC-3E6F-B7378C62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DBC3A-CCDB-2EB0-263E-B71C12641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9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/>
              <a:t>Growth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vert="horz" lIns="0" tIns="45720" rIns="91440" bIns="45720" rtlCol="0" anchor="t">
            <a:noAutofit/>
          </a:bodyPr>
          <a:lstStyle/>
          <a:p>
            <a:pPr lvl="0"/>
            <a:endParaRPr lang="en-US" noProof="0" dirty="0"/>
          </a:p>
          <a:p>
            <a:endParaRPr lang="en-US"/>
          </a:p>
        </p:txBody>
      </p:sp>
      <p:graphicFrame>
        <p:nvGraphicFramePr>
          <p:cNvPr id="7" name="Content Placeholder 4" descr="Basic chevron process SmartArt graphic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</p:nvPr>
        </p:nvGraphicFramePr>
        <p:xfrm>
          <a:off x="850900" y="3949700"/>
          <a:ext cx="10085388" cy="233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  <a:p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E6AD0AA-58A6-5A6D-4BF7-5963B235CA74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  <a:p>
            <a:endParaRPr lang="en-US"/>
          </a:p>
        </p:txBody>
      </p:sp>
      <p:pic>
        <p:nvPicPr>
          <p:cNvPr id="32" name="Picture Placeholder 31" descr="Close up of skyscrapers">
            <a:extLst>
              <a:ext uri="{FF2B5EF4-FFF2-40B4-BE49-F238E27FC236}">
                <a16:creationId xmlns:a16="http://schemas.microsoft.com/office/drawing/2014/main" id="{24A9B74D-E2A1-3529-BC0C-6F3E582BA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6812280" y="4242816"/>
            <a:ext cx="4123944" cy="2615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69" y="640080"/>
            <a:ext cx="5029200" cy="2157984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669" y="3127248"/>
            <a:ext cx="4834517" cy="310896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Problem overview</a:t>
            </a:r>
          </a:p>
          <a:p>
            <a:r>
              <a:rPr lang="en-US"/>
              <a:t>Data Overview</a:t>
            </a:r>
          </a:p>
          <a:p>
            <a:r>
              <a:rPr lang="en-US"/>
              <a:t>Classification</a:t>
            </a:r>
          </a:p>
          <a:p>
            <a:r>
              <a:rPr lang="en-US"/>
              <a:t>Results </a:t>
            </a:r>
          </a:p>
          <a:p>
            <a:r>
              <a:rPr lang="en-US"/>
              <a:t>Sentiment analysis</a:t>
            </a:r>
          </a:p>
          <a:p>
            <a:r>
              <a:rPr lang="en-US"/>
              <a:t>Summary</a:t>
            </a:r>
          </a:p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433" y="3130095"/>
            <a:ext cx="261125" cy="288582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Placeholder 31" descr="Close up of skyscrapers">
            <a:extLst>
              <a:ext uri="{FF2B5EF4-FFF2-40B4-BE49-F238E27FC236}">
                <a16:creationId xmlns:a16="http://schemas.microsoft.com/office/drawing/2014/main" id="{198EA75B-0F9F-D220-5BD4-5328994F5F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6659880" y="328041"/>
            <a:ext cx="5028819" cy="3186684"/>
          </a:xfrm>
        </p:spPr>
      </p:pic>
      <p:pic>
        <p:nvPicPr>
          <p:cNvPr id="7" name="Picture 6" descr="A logo with a circle and white text&#10;&#10;AI-generated content may be incorrect.">
            <a:extLst>
              <a:ext uri="{FF2B5EF4-FFF2-40B4-BE49-F238E27FC236}">
                <a16:creationId xmlns:a16="http://schemas.microsoft.com/office/drawing/2014/main" id="{6AC925D3-7277-5062-9758-8A1FCEAC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63" y="728663"/>
            <a:ext cx="33432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535" y="-4937"/>
            <a:ext cx="6391827" cy="2816352"/>
          </a:xfrm>
        </p:spPr>
        <p:txBody>
          <a:bodyPr/>
          <a:lstStyle/>
          <a:p>
            <a:r>
              <a:rPr lang="en-US"/>
              <a:t>PROBLEM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535" y="3249511"/>
            <a:ext cx="5670181" cy="195681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Multilabel</a:t>
            </a:r>
            <a:r>
              <a:rPr lang="en-US">
                <a:ea typeface="+mn-lt"/>
                <a:cs typeface="+mn-lt"/>
              </a:rPr>
              <a:t> classification to predict article topics using </a:t>
            </a:r>
            <a:r>
              <a:rPr lang="en-US" b="1">
                <a:ea typeface="+mn-lt"/>
                <a:cs typeface="+mn-lt"/>
              </a:rPr>
              <a:t>contextual models</a:t>
            </a:r>
            <a:r>
              <a:rPr lang="en-US">
                <a:ea typeface="+mn-lt"/>
                <a:cs typeface="+mn-lt"/>
              </a:rPr>
              <a:t> (LSTM/Transformers) and used zero-shot sentiment detection with </a:t>
            </a:r>
            <a:r>
              <a:rPr lang="en-US" b="1">
                <a:ea typeface="+mn-lt"/>
                <a:cs typeface="+mn-lt"/>
              </a:rPr>
              <a:t>keyword attribution</a:t>
            </a:r>
            <a:r>
              <a:rPr lang="en-US">
                <a:ea typeface="+mn-lt"/>
                <a:cs typeface="+mn-lt"/>
              </a:rPr>
              <a:t> to identify negative ICCO-related risks in cocoa news.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76024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DATA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2CA7E1C-3AE9-E486-F492-3024D2B8BD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394213"/>
              </p:ext>
            </p:extLst>
          </p:nvPr>
        </p:nvGraphicFramePr>
        <p:xfrm>
          <a:off x="527918" y="1065950"/>
          <a:ext cx="4081066" cy="414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0477DF-9275-69FD-2A84-6312AF92E2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183094"/>
              </p:ext>
            </p:extLst>
          </p:nvPr>
        </p:nvGraphicFramePr>
        <p:xfrm>
          <a:off x="4800777" y="2151739"/>
          <a:ext cx="6342986" cy="2202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13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096661">
                  <a:extLst>
                    <a:ext uri="{9D8B030D-6E8A-4147-A177-3AD203B41FA5}">
                      <a16:colId xmlns:a16="http://schemas.microsoft.com/office/drawing/2014/main" val="586736707"/>
                    </a:ext>
                  </a:extLst>
                </a:gridCol>
                <a:gridCol w="115844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697746">
                  <a:extLst>
                    <a:ext uri="{9D8B030D-6E8A-4147-A177-3AD203B41FA5}">
                      <a16:colId xmlns:a16="http://schemas.microsoft.com/office/drawing/2014/main" val="2685222460"/>
                    </a:ext>
                  </a:extLst>
                </a:gridCol>
              </a:tblGrid>
              <a:tr h="4613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j-lt"/>
                        </a:rPr>
                        <a:t>Dataset</a:t>
                      </a:r>
                      <a:endParaRPr lang="en-US" sz="160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j-lt"/>
                        </a:rPr>
                        <a:t>Sample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j-lt"/>
                        </a:rPr>
                        <a:t>Features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j-lt"/>
                        </a:rPr>
                        <a:t>Purpose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4613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10744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Model training + sentiment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4613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1051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Model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4613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4028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Model testing + sentiment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1A424938-308F-A556-7787-4A64F8757209}"/>
              </a:ext>
            </a:extLst>
          </p:cNvPr>
          <p:cNvSpPr/>
          <p:nvPr/>
        </p:nvSpPr>
        <p:spPr>
          <a:xfrm rot="16200000">
            <a:off x="7761900" y="1418799"/>
            <a:ext cx="262405" cy="9775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A25BA-770D-BDAD-B97A-B8366EC61DBE}"/>
              </a:ext>
            </a:extLst>
          </p:cNvPr>
          <p:cNvSpPr/>
          <p:nvPr/>
        </p:nvSpPr>
        <p:spPr>
          <a:xfrm>
            <a:off x="7240767" y="1344037"/>
            <a:ext cx="1305862" cy="3797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ts val="1200"/>
              </a:lnSpc>
            </a:pPr>
            <a:r>
              <a:rPr lang="en-US" b="1" dirty="0">
                <a:solidFill>
                  <a:srgbClr val="36393B"/>
                </a:solidFill>
                <a:latin typeface="Avenir Next LT Pro Light"/>
                <a:cs typeface="Segoe UI"/>
              </a:rPr>
              <a:t>Title + Text</a:t>
            </a:r>
            <a:endParaRPr lang="en-US" b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5A81BD-D5AD-5BA4-FB41-CC520A408C36}"/>
              </a:ext>
            </a:extLst>
          </p:cNvPr>
          <p:cNvCxnSpPr/>
          <p:nvPr/>
        </p:nvCxnSpPr>
        <p:spPr>
          <a:xfrm flipH="1" flipV="1">
            <a:off x="7837863" y="4482522"/>
            <a:ext cx="221" cy="39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1406226-48BE-2DB5-AC34-30DE5BA6438A}"/>
              </a:ext>
            </a:extLst>
          </p:cNvPr>
          <p:cNvSpPr/>
          <p:nvPr/>
        </p:nvSpPr>
        <p:spPr>
          <a:xfrm>
            <a:off x="6530254" y="4999578"/>
            <a:ext cx="2613618" cy="420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ts val="1200"/>
              </a:lnSpc>
            </a:pPr>
            <a:r>
              <a:rPr lang="en-US" b="1" dirty="0">
                <a:solidFill>
                  <a:srgbClr val="36393B"/>
                </a:solidFill>
                <a:latin typeface="Avenir Next LT Pro Light"/>
                <a:cs typeface="Segoe UI"/>
              </a:rPr>
              <a:t>120 unique labels </a:t>
            </a:r>
            <a:endParaRPr lang="en-US" b="1" dirty="0">
              <a:solidFill>
                <a:srgbClr val="36393B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48" y="117883"/>
            <a:ext cx="12101630" cy="603505"/>
          </a:xfrm>
        </p:spPr>
        <p:txBody>
          <a:bodyPr anchor="b"/>
          <a:lstStyle/>
          <a:p>
            <a:r>
              <a:rPr lang="en-US" sz="3600" b="0">
                <a:solidFill>
                  <a:srgbClr val="000000"/>
                </a:solidFill>
                <a:latin typeface="Calibri"/>
                <a:ea typeface="Calibri"/>
              </a:rPr>
              <a:t>Classification : Multilabel Problem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CE4072-394D-03D9-D34B-E995C8A2E87A}"/>
              </a:ext>
            </a:extLst>
          </p:cNvPr>
          <p:cNvSpPr/>
          <p:nvPr/>
        </p:nvSpPr>
        <p:spPr>
          <a:xfrm>
            <a:off x="216978" y="1955893"/>
            <a:ext cx="3366594" cy="360075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Concatenated data from column '</a:t>
            </a:r>
            <a:r>
              <a:rPr lang="en-US" b="1" dirty="0">
                <a:solidFill>
                  <a:schemeClr val="dk1"/>
                </a:solidFill>
              </a:rPr>
              <a:t>title'</a:t>
            </a:r>
            <a:r>
              <a:rPr lang="en-US" dirty="0">
                <a:solidFill>
                  <a:schemeClr val="dk1"/>
                </a:solidFill>
              </a:rPr>
              <a:t> &amp; </a:t>
            </a:r>
            <a:r>
              <a:rPr lang="en-US" b="1" dirty="0">
                <a:solidFill>
                  <a:schemeClr val="dk1"/>
                </a:solidFill>
              </a:rPr>
              <a:t>'text'</a:t>
            </a: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Preprocessing by </a:t>
            </a:r>
            <a:r>
              <a:rPr lang="en-US" dirty="0" err="1">
                <a:solidFill>
                  <a:schemeClr val="dk1"/>
                </a:solidFill>
              </a:rPr>
              <a:t>stopword</a:t>
            </a:r>
            <a:r>
              <a:rPr lang="en-US" dirty="0">
                <a:solidFill>
                  <a:schemeClr val="dk1"/>
                </a:solidFill>
              </a:rPr>
              <a:t> removal, lemmatization and tokenization.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Missing topics and all training data imputed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dk1"/>
                </a:solidFill>
              </a:rPr>
              <a:t>Weighted average</a:t>
            </a:r>
            <a:r>
              <a:rPr lang="en-US" dirty="0">
                <a:solidFill>
                  <a:schemeClr val="dk1"/>
                </a:solidFill>
              </a:rPr>
              <a:t> for class imbalance</a:t>
            </a:r>
          </a:p>
          <a:p>
            <a:endParaRPr lang="en-US">
              <a:solidFill>
                <a:schemeClr val="dk1"/>
              </a:solidFill>
            </a:endParaRPr>
          </a:p>
          <a:p>
            <a:r>
              <a:rPr lang="en-US" b="1" dirty="0">
                <a:solidFill>
                  <a:schemeClr val="dk1"/>
                </a:solidFill>
              </a:rPr>
              <a:t>    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C1A17D-99BE-57ED-2034-CB0C67CF278C}"/>
              </a:ext>
            </a:extLst>
          </p:cNvPr>
          <p:cNvSpPr/>
          <p:nvPr/>
        </p:nvSpPr>
        <p:spPr>
          <a:xfrm>
            <a:off x="4112242" y="1955892"/>
            <a:ext cx="3523896" cy="360075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760142-57DA-8C52-0433-B4EE3E6CB5C9}"/>
              </a:ext>
            </a:extLst>
          </p:cNvPr>
          <p:cNvSpPr/>
          <p:nvPr/>
        </p:nvSpPr>
        <p:spPr>
          <a:xfrm>
            <a:off x="7986590" y="1955893"/>
            <a:ext cx="3514481" cy="359843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r>
              <a:rPr lang="en-US" dirty="0">
                <a:solidFill>
                  <a:srgbClr val="36393B"/>
                </a:solidFill>
                <a:cs typeface="Arial"/>
              </a:rPr>
              <a:t>Multilabel sigmoid output </a:t>
            </a:r>
            <a:endParaRPr lang="en-US" dirty="0"/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  <a:buFont typeface="Arial,Sans-Serif"/>
            </a:pPr>
            <a:r>
              <a:rPr lang="en-US" dirty="0">
                <a:solidFill>
                  <a:srgbClr val="36393B"/>
                </a:solidFill>
                <a:cs typeface="Arial"/>
              </a:rPr>
              <a:t>     Layer</a:t>
            </a:r>
            <a:endParaRPr lang="en-US" dirty="0">
              <a:solidFill>
                <a:srgbClr val="FFFFFF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r>
              <a:rPr lang="en-US" dirty="0">
                <a:solidFill>
                  <a:srgbClr val="36393B"/>
                </a:solidFill>
                <a:cs typeface="Arial"/>
              </a:rPr>
              <a:t>[Labels] - &gt; […prob score....]</a:t>
            </a: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r>
              <a:rPr lang="en-US" dirty="0">
                <a:solidFill>
                  <a:srgbClr val="36393B"/>
                </a:solidFill>
                <a:cs typeface="Arial"/>
              </a:rPr>
              <a:t>Evaluation metric - &gt;</a:t>
            </a:r>
            <a:endParaRPr lang="en-US" dirty="0">
              <a:solidFill>
                <a:srgbClr val="FFFFFF"/>
              </a:solidFill>
              <a:cs typeface="Arial"/>
            </a:endParaRPr>
          </a:p>
          <a:p>
            <a:pPr>
              <a:lnSpc>
                <a:spcPts val="1200"/>
              </a:lnSpc>
            </a:pPr>
            <a:r>
              <a:rPr lang="en-US" dirty="0">
                <a:cs typeface="Arial"/>
              </a:rPr>
              <a:t>    </a:t>
            </a:r>
            <a:endParaRPr lang="en-US" b="1" dirty="0">
              <a:solidFill>
                <a:srgbClr val="FFFFFF"/>
              </a:solidFill>
              <a:cs typeface="Arial"/>
            </a:endParaRPr>
          </a:p>
          <a:p>
            <a:pPr>
              <a:lnSpc>
                <a:spcPts val="1200"/>
              </a:lnSpc>
            </a:pPr>
            <a:r>
              <a:rPr lang="en-US" b="1" dirty="0">
                <a:solidFill>
                  <a:srgbClr val="36393B"/>
                </a:solidFill>
                <a:cs typeface="Arial"/>
              </a:rPr>
              <a:t>     F1 score,  AUC score</a:t>
            </a:r>
            <a:endParaRPr lang="en-US" b="1" dirty="0">
              <a:solidFill>
                <a:srgbClr val="FFFFFF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r>
              <a:rPr lang="en-US" dirty="0">
                <a:solidFill>
                  <a:srgbClr val="36393B"/>
                </a:solidFill>
                <a:cs typeface="Arial"/>
              </a:rPr>
              <a:t>Model prediction with</a:t>
            </a:r>
            <a:br>
              <a:rPr lang="en-US" dirty="0">
                <a:cs typeface="Arial"/>
              </a:rPr>
            </a:b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r>
              <a:rPr lang="en-US" dirty="0">
                <a:solidFill>
                  <a:srgbClr val="36393B"/>
                </a:solidFill>
                <a:cs typeface="Arial"/>
              </a:rPr>
              <a:t>     pipeline </a:t>
            </a:r>
            <a:r>
              <a:rPr lang="en-US" b="1" dirty="0">
                <a:solidFill>
                  <a:srgbClr val="36393B"/>
                </a:solidFill>
                <a:cs typeface="Arial"/>
              </a:rPr>
              <a:t>quantized</a:t>
            </a:r>
            <a:r>
              <a:rPr lang="en-US" dirty="0">
                <a:solidFill>
                  <a:srgbClr val="36393B"/>
                </a:solidFill>
                <a:cs typeface="Arial"/>
              </a:rPr>
              <a:t> for </a:t>
            </a:r>
          </a:p>
          <a:p>
            <a:pPr>
              <a:lnSpc>
                <a:spcPts val="1200"/>
              </a:lnSpc>
            </a:pPr>
            <a:r>
              <a:rPr lang="en-US" dirty="0">
                <a:solidFill>
                  <a:srgbClr val="36393B"/>
                </a:solidFill>
                <a:cs typeface="Arial"/>
              </a:rPr>
              <a:t> </a:t>
            </a:r>
          </a:p>
          <a:p>
            <a:pPr>
              <a:lnSpc>
                <a:spcPts val="1200"/>
              </a:lnSpc>
            </a:pPr>
            <a:r>
              <a:rPr lang="en-US" dirty="0">
                <a:solidFill>
                  <a:srgbClr val="36393B"/>
                </a:solidFill>
                <a:cs typeface="Arial"/>
              </a:rPr>
              <a:t>     optimized inference</a:t>
            </a:r>
            <a:br>
              <a:rPr lang="en-US" dirty="0">
                <a:cs typeface="Arial"/>
              </a:rPr>
            </a:br>
            <a:br>
              <a:rPr lang="en-US" dirty="0">
                <a:cs typeface="Arial"/>
              </a:rPr>
            </a:br>
            <a:br>
              <a:rPr lang="en-US" dirty="0">
                <a:cs typeface="Arial"/>
              </a:rPr>
            </a:b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C186F-A23E-2BF2-8710-A5A86CF65BBB}"/>
              </a:ext>
            </a:extLst>
          </p:cNvPr>
          <p:cNvSpPr/>
          <p:nvPr/>
        </p:nvSpPr>
        <p:spPr>
          <a:xfrm>
            <a:off x="4267088" y="1305360"/>
            <a:ext cx="3242377" cy="398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36393B"/>
                </a:solidFill>
              </a:rPr>
              <a:t>Seq. to</a:t>
            </a:r>
            <a:r>
              <a:rPr lang="en-US" sz="2000" b="1" dirty="0">
                <a:solidFill>
                  <a:srgbClr val="36393B"/>
                </a:solidFill>
              </a:rPr>
              <a:t> s</a:t>
            </a:r>
            <a:r>
              <a:rPr lang="en-US" b="1" dirty="0">
                <a:solidFill>
                  <a:srgbClr val="36393B"/>
                </a:solidFill>
              </a:rPr>
              <a:t>eq.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4A982-4AB3-B719-542A-589E2FDBAFF0}"/>
              </a:ext>
            </a:extLst>
          </p:cNvPr>
          <p:cNvSpPr/>
          <p:nvPr/>
        </p:nvSpPr>
        <p:spPr>
          <a:xfrm>
            <a:off x="718670" y="1305359"/>
            <a:ext cx="2332526" cy="398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36393B"/>
                </a:solidFill>
              </a:rPr>
              <a:t>Preprocessing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57E803-37AD-04E0-5885-99AFA84E75B7}"/>
              </a:ext>
            </a:extLst>
          </p:cNvPr>
          <p:cNvSpPr/>
          <p:nvPr/>
        </p:nvSpPr>
        <p:spPr>
          <a:xfrm>
            <a:off x="8580589" y="1305360"/>
            <a:ext cx="2507557" cy="398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36393B"/>
                </a:solidFill>
              </a:rPr>
              <a:t>Evaluation &amp; Output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456DD3-A4A9-BC4F-EFBC-25B76AF1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58350"/>
              </p:ext>
            </p:extLst>
          </p:nvPr>
        </p:nvGraphicFramePr>
        <p:xfrm>
          <a:off x="4583373" y="2246169"/>
          <a:ext cx="261117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174">
                  <a:extLst>
                    <a:ext uri="{9D8B030D-6E8A-4147-A177-3AD203B41FA5}">
                      <a16:colId xmlns:a16="http://schemas.microsoft.com/office/drawing/2014/main" val="1651894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 with BERT Embeddings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Handles sequential text with variable context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2641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B87202F-0741-7A65-2177-F013073A8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581196"/>
              </p:ext>
            </p:extLst>
          </p:nvPr>
        </p:nvGraphicFramePr>
        <p:xfrm>
          <a:off x="4568337" y="4002258"/>
          <a:ext cx="261117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174">
                  <a:extLst>
                    <a:ext uri="{9D8B030D-6E8A-4147-A177-3AD203B41FA5}">
                      <a16:colId xmlns:a16="http://schemas.microsoft.com/office/drawing/2014/main" val="1651894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Transformers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Captures long term dependencies , contextual 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2641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DB3DEF1-A5CD-19C4-B3B0-C601B60480C0}"/>
              </a:ext>
            </a:extLst>
          </p:cNvPr>
          <p:cNvSpPr/>
          <p:nvPr/>
        </p:nvSpPr>
        <p:spPr>
          <a:xfrm>
            <a:off x="485741" y="4794919"/>
            <a:ext cx="2963726" cy="615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200" b="1" baseline="0">
                <a:solidFill>
                  <a:srgbClr val="36393B"/>
                </a:solidFill>
                <a:latin typeface="Avenir Next LT Pro Light"/>
                <a:ea typeface="Segoe UI"/>
                <a:cs typeface="Segoe UI"/>
              </a:rPr>
              <a:t>[Texts] -&gt; [Tokens</a:t>
            </a:r>
            <a:r>
              <a:rPr lang="en-US" sz="1200" b="1">
                <a:solidFill>
                  <a:srgbClr val="36393B"/>
                </a:solidFill>
                <a:latin typeface="Avenir Next LT Pro Light"/>
                <a:ea typeface="Segoe UI"/>
                <a:cs typeface="Segoe UI"/>
              </a:rPr>
              <a:t>]  -&gt;</a:t>
            </a:r>
            <a:r>
              <a:rPr lang="en-US" sz="1200" b="1" baseline="0">
                <a:solidFill>
                  <a:srgbClr val="36393B"/>
                </a:solidFill>
                <a:latin typeface="Avenir Next LT Pro Light"/>
                <a:ea typeface="Segoe UI"/>
                <a:cs typeface="Segoe UI"/>
              </a:rPr>
              <a:t> </a:t>
            </a:r>
            <a:r>
              <a:rPr lang="en-US" sz="1200" b="1">
                <a:solidFill>
                  <a:srgbClr val="36393B"/>
                </a:solidFill>
                <a:latin typeface="Avenir Next LT Pro Light"/>
                <a:ea typeface="Segoe UI"/>
                <a:cs typeface="Segoe UI"/>
              </a:rPr>
              <a:t>​</a:t>
            </a:r>
            <a:r>
              <a:rPr lang="en-US" sz="1200" b="1" baseline="0">
                <a:solidFill>
                  <a:srgbClr val="36393B"/>
                </a:solidFill>
                <a:latin typeface="Avenir Next LT Pro Light"/>
                <a:ea typeface="Segoe UI"/>
                <a:cs typeface="Segoe UI"/>
              </a:rPr>
              <a:t>[Embeddings]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76259-1D16-8DFD-25C1-26EB202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70E7-4197-980E-E654-D3325D65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760240"/>
          </a:xfrm>
        </p:spPr>
        <p:txBody>
          <a:bodyPr/>
          <a:lstStyle/>
          <a:p>
            <a:br>
              <a:rPr lang="en-US"/>
            </a:br>
            <a:br>
              <a:rPr lang="en-US"/>
            </a:br>
            <a:r>
              <a:rPr lang="en-US" err="1"/>
              <a:t>ANAlysing</a:t>
            </a:r>
            <a:r>
              <a:rPr lang="en-US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DE377-A833-BFD9-FB0A-351694886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  <a:p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F43BD97-F891-850C-8A79-93911E47DC33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949245399"/>
              </p:ext>
            </p:extLst>
          </p:nvPr>
        </p:nvGraphicFramePr>
        <p:xfrm>
          <a:off x="1279101" y="1441226"/>
          <a:ext cx="3993940" cy="184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97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99697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4613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LSTM MODEL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SCORE(%)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4613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4613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F1 -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4613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AUC- ROC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650F3-40EA-2625-D274-A426780B08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392147-D907-D3C8-EB4D-DCAAF62698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1540886"/>
              </p:ext>
            </p:extLst>
          </p:nvPr>
        </p:nvGraphicFramePr>
        <p:xfrm>
          <a:off x="1330817" y="3820733"/>
          <a:ext cx="3942200" cy="181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1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9711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5251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j-lt"/>
                        </a:rPr>
                        <a:t>TRANSFORMERS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SCORE(%)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4613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4613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F1 -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AUC- ROC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08C2383F-6726-9110-6FB0-EC660C7A3684}"/>
              </a:ext>
            </a:extLst>
          </p:cNvPr>
          <p:cNvSpPr/>
          <p:nvPr/>
        </p:nvSpPr>
        <p:spPr>
          <a:xfrm>
            <a:off x="5491346" y="1551286"/>
            <a:ext cx="406567" cy="40873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F06F5E-6039-1771-ED2C-47AA8B33B5D7}"/>
              </a:ext>
            </a:extLst>
          </p:cNvPr>
          <p:cNvSpPr/>
          <p:nvPr/>
        </p:nvSpPr>
        <p:spPr>
          <a:xfrm>
            <a:off x="6354167" y="1843927"/>
            <a:ext cx="4612132" cy="24322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+mn-lt"/>
                <a:cs typeface="+mn-lt"/>
              </a:rPr>
              <a:t>“Transformers outperform LSTM in both accuracy and F1-score, due to better </a:t>
            </a:r>
            <a:r>
              <a:rPr lang="en-US" b="1" dirty="0">
                <a:solidFill>
                  <a:schemeClr val="dk1"/>
                </a:solidFill>
                <a:ea typeface="+mn-lt"/>
                <a:cs typeface="+mn-lt"/>
              </a:rPr>
              <a:t>contextual understanding</a:t>
            </a:r>
            <a:r>
              <a:rPr lang="en-US" dirty="0">
                <a:solidFill>
                  <a:schemeClr val="dk1"/>
                </a:solidFill>
                <a:ea typeface="+mn-lt"/>
                <a:cs typeface="+mn-lt"/>
              </a:rPr>
              <a:t> of multilabel semantics.”</a:t>
            </a:r>
          </a:p>
          <a:p>
            <a:endParaRPr lang="en-US" dirty="0">
              <a:solidFill>
                <a:schemeClr val="dk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+mn-lt"/>
                <a:cs typeface="+mn-lt"/>
              </a:rPr>
              <a:t>“Model outputs reflect confident sigmoid activations, enabling threshold-tuned label selection.”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4" name="Callout: Line with Accent Bar 3">
            <a:extLst>
              <a:ext uri="{FF2B5EF4-FFF2-40B4-BE49-F238E27FC236}">
                <a16:creationId xmlns:a16="http://schemas.microsoft.com/office/drawing/2014/main" id="{F16A62C2-498E-2813-F60A-904093417BEC}"/>
              </a:ext>
            </a:extLst>
          </p:cNvPr>
          <p:cNvSpPr/>
          <p:nvPr/>
        </p:nvSpPr>
        <p:spPr>
          <a:xfrm>
            <a:off x="6350225" y="4426977"/>
            <a:ext cx="4613051" cy="962025"/>
          </a:xfrm>
          <a:prstGeom prst="accentCallout1">
            <a:avLst/>
          </a:prstGeom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 dirty="0">
                <a:ea typeface="+mn-lt"/>
                <a:cs typeface="+mn-lt"/>
              </a:rPr>
              <a:t>The AUC score can be further improved by reducing count of labels by grouping same labels together.</a:t>
            </a:r>
          </a:p>
        </p:txBody>
      </p:sp>
    </p:spTree>
    <p:extLst>
      <p:ext uri="{BB962C8B-B14F-4D97-AF65-F5344CB8AC3E}">
        <p14:creationId xmlns:p14="http://schemas.microsoft.com/office/powerpoint/2010/main" val="382446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DD01-AC49-DF34-43D7-E850FD40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6" y="118486"/>
            <a:ext cx="10122632" cy="470466"/>
          </a:xfrm>
        </p:spPr>
        <p:txBody>
          <a:bodyPr/>
          <a:lstStyle/>
          <a:p>
            <a:r>
              <a:rPr lang="en-US"/>
              <a:t>Sentiment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AA13-386E-D715-1C94-2AADCEAA826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151627" y="668113"/>
            <a:ext cx="10746045" cy="69636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How to understand a </a:t>
            </a:r>
            <a:r>
              <a:rPr lang="en-US" b="1"/>
              <a:t>sentence structure</a:t>
            </a:r>
            <a:r>
              <a:rPr lang="en-US"/>
              <a:t> to analyze the </a:t>
            </a:r>
            <a:r>
              <a:rPr lang="en-US" b="1"/>
              <a:t>contextual</a:t>
            </a:r>
            <a:r>
              <a:rPr lang="en-US"/>
              <a:t> meaning? : Lexicon based summarization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968E7-1E89-8372-8BCC-10E3833F92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3C4DAD-5C17-BB81-1FE2-B8757FCA3E29}"/>
              </a:ext>
            </a:extLst>
          </p:cNvPr>
          <p:cNvCxnSpPr/>
          <p:nvPr/>
        </p:nvCxnSpPr>
        <p:spPr>
          <a:xfrm>
            <a:off x="3499057" y="1043056"/>
            <a:ext cx="4713" cy="321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black and white text&#10;&#10;AI-generated content may be incorrect.">
            <a:extLst>
              <a:ext uri="{FF2B5EF4-FFF2-40B4-BE49-F238E27FC236}">
                <a16:creationId xmlns:a16="http://schemas.microsoft.com/office/drawing/2014/main" id="{7927EA71-354E-9C35-14C2-24321CAF9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70" y="1619417"/>
            <a:ext cx="5441326" cy="1232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262E5-BD4B-5FF9-86CE-F5D52912A2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809206" y="2101902"/>
            <a:ext cx="2289577" cy="19147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1" name="Picture 10" descr="A close up of words&#10;&#10;AI-generated content may be incorrect.">
            <a:extLst>
              <a:ext uri="{FF2B5EF4-FFF2-40B4-BE49-F238E27FC236}">
                <a16:creationId xmlns:a16="http://schemas.microsoft.com/office/drawing/2014/main" id="{1EEECBFB-94AE-C6BC-E871-3172BC2AF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84" y="3652579"/>
            <a:ext cx="5195760" cy="190062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948119-C04F-1121-A18D-178821F9C8DD}"/>
              </a:ext>
            </a:extLst>
          </p:cNvPr>
          <p:cNvSpPr txBox="1">
            <a:spLocks/>
          </p:cNvSpPr>
          <p:nvPr/>
        </p:nvSpPr>
        <p:spPr>
          <a:xfrm>
            <a:off x="149569" y="3209486"/>
            <a:ext cx="10746045" cy="6963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How do </a:t>
            </a:r>
            <a:r>
              <a:rPr lang="en-US" b="1"/>
              <a:t>negative words </a:t>
            </a:r>
            <a:r>
              <a:rPr lang="en-US"/>
              <a:t>look like?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2EDACE-0739-08A8-FDBA-1F7EEB3ED385}"/>
              </a:ext>
            </a:extLst>
          </p:cNvPr>
          <p:cNvSpPr/>
          <p:nvPr/>
        </p:nvSpPr>
        <p:spPr>
          <a:xfrm>
            <a:off x="7149899" y="3858716"/>
            <a:ext cx="4420643" cy="276435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 algn="ctr">
              <a:lnSpc>
                <a:spcPts val="1200"/>
              </a:lnSpc>
            </a:pPr>
            <a:r>
              <a:rPr lang="en-US" sz="2000" b="1" u="sng">
                <a:solidFill>
                  <a:srgbClr val="36393B"/>
                </a:solidFill>
                <a:cs typeface="Arial"/>
              </a:rPr>
              <a:t>BERT Zero shot classification</a:t>
            </a:r>
            <a:endParaRPr lang="en-US" sz="2000"/>
          </a:p>
          <a:p>
            <a:pPr>
              <a:lnSpc>
                <a:spcPts val="1200"/>
              </a:lnSpc>
            </a:pPr>
            <a:endParaRPr lang="en-US" sz="2000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 b="1" u="sng">
              <a:solidFill>
                <a:srgbClr val="36393B"/>
              </a:solidFill>
              <a:ea typeface="+mn-lt"/>
              <a:cs typeface="Arial"/>
            </a:endParaRPr>
          </a:p>
          <a:p>
            <a:pPr>
              <a:buFont typeface="Arial"/>
              <a:buChar char="•"/>
            </a:pPr>
            <a:r>
              <a:rPr lang="en-US" b="1" dirty="0">
                <a:solidFill>
                  <a:srgbClr val="36393B"/>
                </a:solidFill>
                <a:ea typeface="+mn-lt"/>
                <a:cs typeface="+mn-lt"/>
              </a:rPr>
              <a:t> Bypasses the need for labeled training data</a:t>
            </a: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, enabling rapid deployment on niche domains like ICCO risk detection</a:t>
            </a:r>
            <a:endParaRPr lang="en-US" b="1" u="sng" dirty="0">
              <a:solidFill>
                <a:srgbClr val="36393B"/>
              </a:solidFill>
              <a:cs typeface="Arial"/>
            </a:endParaRPr>
          </a:p>
          <a:p>
            <a:endParaRPr lang="en-US">
              <a:solidFill>
                <a:srgbClr val="36393B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 dirty="0">
                <a:solidFill>
                  <a:srgbClr val="36393B"/>
                </a:solidFill>
                <a:ea typeface="+mn-lt"/>
                <a:cs typeface="+mn-lt"/>
              </a:rPr>
              <a:t> Captures nuanced sentiment</a:t>
            </a: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 beyond keyword matching, leveraging BERT's deep contextual understanding</a:t>
            </a:r>
            <a:endParaRPr lang="en-US" dirty="0"/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 b="1" u="sng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br>
              <a:rPr lang="en-US" dirty="0">
                <a:cs typeface="Arial"/>
              </a:rPr>
            </a:br>
            <a:br>
              <a:rPr lang="en-US" dirty="0">
                <a:cs typeface="Arial"/>
              </a:rPr>
            </a:br>
            <a:br>
              <a:rPr lang="en-US" dirty="0">
                <a:cs typeface="Arial"/>
              </a:rPr>
            </a:b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A8BEF-9F37-F335-F0AE-CD4A12168F21}"/>
              </a:ext>
            </a:extLst>
          </p:cNvPr>
          <p:cNvCxnSpPr>
            <a:cxnSpLocks/>
          </p:cNvCxnSpPr>
          <p:nvPr/>
        </p:nvCxnSpPr>
        <p:spPr>
          <a:xfrm>
            <a:off x="6289626" y="2289028"/>
            <a:ext cx="704927" cy="22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00A08BE-E6F3-1AA6-0A16-A3D9F2E61ACC}"/>
              </a:ext>
            </a:extLst>
          </p:cNvPr>
          <p:cNvSpPr/>
          <p:nvPr/>
        </p:nvSpPr>
        <p:spPr>
          <a:xfrm>
            <a:off x="980013" y="5740983"/>
            <a:ext cx="5177644" cy="6371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>
              <a:lnSpc>
                <a:spcPts val="1200"/>
              </a:lnSpc>
            </a:pPr>
            <a:r>
              <a:rPr lang="en-US" sz="1200" b="1">
                <a:solidFill>
                  <a:srgbClr val="36393B"/>
                </a:solidFill>
                <a:latin typeface="Avenir Next LT Pro Light"/>
                <a:cs typeface="Segoe UI"/>
              </a:rPr>
              <a:t>Word cloud for extracting words / tokens which </a:t>
            </a:r>
            <a:r>
              <a:rPr lang="en-US" sz="1200" b="1" err="1">
                <a:solidFill>
                  <a:srgbClr val="36393B"/>
                </a:solidFill>
                <a:latin typeface="Avenir Next LT Pro Light"/>
                <a:cs typeface="Segoe UI"/>
              </a:rPr>
              <a:t>symantically</a:t>
            </a:r>
            <a:r>
              <a:rPr lang="en-US" sz="1200" b="1">
                <a:solidFill>
                  <a:srgbClr val="36393B"/>
                </a:solidFill>
                <a:latin typeface="Avenir Next LT Pro Light"/>
                <a:cs typeface="Segoe UI"/>
              </a:rPr>
              <a:t> adds a sentence to negative sentiments</a:t>
            </a:r>
            <a:endParaRPr lang="en-US" sz="1200" b="1">
              <a:solidFill>
                <a:srgbClr val="36393B"/>
              </a:solidFill>
              <a:cs typeface="Segoe U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C8B6A6-E163-D2F0-8F44-4D8BA18A645E}"/>
              </a:ext>
            </a:extLst>
          </p:cNvPr>
          <p:cNvCxnSpPr>
            <a:cxnSpLocks/>
          </p:cNvCxnSpPr>
          <p:nvPr/>
        </p:nvCxnSpPr>
        <p:spPr>
          <a:xfrm>
            <a:off x="6289626" y="4863352"/>
            <a:ext cx="704927" cy="22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D9F32EA-6131-7FFD-D198-B4340ED9E6D7}"/>
              </a:ext>
            </a:extLst>
          </p:cNvPr>
          <p:cNvSpPr/>
          <p:nvPr/>
        </p:nvSpPr>
        <p:spPr>
          <a:xfrm>
            <a:off x="7149898" y="1377070"/>
            <a:ext cx="4420643" cy="230098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r>
              <a:rPr lang="en-US">
                <a:solidFill>
                  <a:srgbClr val="36393B"/>
                </a:solidFill>
                <a:cs typeface="Arial"/>
              </a:rPr>
              <a:t>Positive words and negative words</a:t>
            </a:r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r>
              <a:rPr lang="en-US">
                <a:solidFill>
                  <a:srgbClr val="36393B"/>
                </a:solidFill>
                <a:cs typeface="Arial"/>
              </a:rPr>
              <a:t>highlighted for</a:t>
            </a:r>
            <a:r>
              <a:rPr lang="en-US" b="1">
                <a:solidFill>
                  <a:srgbClr val="36393B"/>
                </a:solidFill>
                <a:cs typeface="Arial"/>
              </a:rPr>
              <a:t> tokens</a:t>
            </a:r>
            <a:r>
              <a:rPr lang="en-US">
                <a:solidFill>
                  <a:srgbClr val="36393B"/>
                </a:solidFill>
                <a:cs typeface="Arial"/>
              </a:rPr>
              <a:t> to understand</a:t>
            </a:r>
          </a:p>
          <a:p>
            <a:pPr>
              <a:lnSpc>
                <a:spcPts val="1200"/>
              </a:lnSpc>
            </a:pPr>
            <a:endParaRPr lang="en-US">
              <a:solidFill>
                <a:srgbClr val="36393B"/>
              </a:solidFill>
              <a:cs typeface="Arial"/>
            </a:endParaRPr>
          </a:p>
          <a:p>
            <a:pPr>
              <a:lnSpc>
                <a:spcPts val="1200"/>
              </a:lnSpc>
            </a:pPr>
            <a:r>
              <a:rPr lang="en-US">
                <a:solidFill>
                  <a:srgbClr val="36393B"/>
                </a:solidFill>
                <a:cs typeface="Arial"/>
              </a:rPr>
              <a:t> the sentence structure &amp; classify it.</a:t>
            </a:r>
          </a:p>
          <a:p>
            <a:pPr>
              <a:lnSpc>
                <a:spcPts val="1200"/>
              </a:lnSpc>
            </a:pPr>
            <a:endParaRPr lang="en-US"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cs typeface="Arial"/>
            </a:endParaRPr>
          </a:p>
          <a:p>
            <a:pPr>
              <a:lnSpc>
                <a:spcPts val="1200"/>
              </a:lnSpc>
            </a:pPr>
            <a:endParaRPr lang="en-US">
              <a:cs typeface="Arial"/>
            </a:endParaRPr>
          </a:p>
          <a:p>
            <a:pPr>
              <a:lnSpc>
                <a:spcPts val="1200"/>
              </a:lnSpc>
            </a:pPr>
            <a:br>
              <a:rPr lang="en-US">
                <a:cs typeface="Arial"/>
              </a:rPr>
            </a:br>
            <a:endParaRPr lang="en-US">
              <a:solidFill>
                <a:srgbClr val="36393B"/>
              </a:solidFill>
              <a:cs typeface="Arial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4DE7A53-DE23-32BA-9677-CD1DCC30C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143169"/>
              </p:ext>
            </p:extLst>
          </p:nvPr>
        </p:nvGraphicFramePr>
        <p:xfrm>
          <a:off x="7856838" y="2522838"/>
          <a:ext cx="2667000" cy="10272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33260751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043167718"/>
                    </a:ext>
                  </a:extLst>
                </a:gridCol>
              </a:tblGrid>
              <a:tr h="432486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b="1">
                          <a:solidFill>
                            <a:srgbClr val="36393B"/>
                          </a:solidFill>
                          <a:effectLst/>
                        </a:rPr>
                        <a:t>Sentiment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b="1">
                          <a:solidFill>
                            <a:srgbClr val="36393B"/>
                          </a:solidFill>
                          <a:effectLst/>
                        </a:rPr>
                        <a:t>Score(%)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334785"/>
                  </a:ext>
                </a:extLst>
              </a:tr>
              <a:tr h="277239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>
                          <a:solidFill>
                            <a:srgbClr val="36393B"/>
                          </a:solidFill>
                          <a:effectLst/>
                        </a:rPr>
                        <a:t>Positive</a:t>
                      </a:r>
                      <a:endParaRPr lang="en-US">
                        <a:solidFill>
                          <a:srgbClr val="36393B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>
                          <a:solidFill>
                            <a:srgbClr val="36393B"/>
                          </a:solidFill>
                          <a:effectLst/>
                        </a:rPr>
                        <a:t>77</a:t>
                      </a:r>
                      <a:endParaRPr lang="en-US">
                        <a:solidFill>
                          <a:srgbClr val="36393B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851170"/>
                  </a:ext>
                </a:extLst>
              </a:tr>
              <a:tr h="277239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>
                          <a:solidFill>
                            <a:srgbClr val="36393B"/>
                          </a:solidFill>
                          <a:effectLst/>
                        </a:rPr>
                        <a:t>Negative</a:t>
                      </a:r>
                      <a:endParaRPr lang="en-US">
                        <a:solidFill>
                          <a:srgbClr val="36393B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>
                          <a:solidFill>
                            <a:srgbClr val="36393B"/>
                          </a:solidFill>
                          <a:effectLst/>
                        </a:rPr>
                        <a:t>67</a:t>
                      </a:r>
                      <a:endParaRPr lang="en-US">
                        <a:solidFill>
                          <a:srgbClr val="36393B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39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62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06AC-97F7-63F0-B93F-0FA830071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4A8E-5980-C56D-51EE-66F3F809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46" y="149378"/>
            <a:ext cx="10122632" cy="470466"/>
          </a:xfrm>
        </p:spPr>
        <p:txBody>
          <a:bodyPr/>
          <a:lstStyle/>
          <a:p>
            <a:r>
              <a:rPr lang="en-US"/>
              <a:t>Sentiment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214BE-34E5-E9B2-9B2F-A3F89F36AD1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06086" y="989504"/>
            <a:ext cx="10746045" cy="69636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/>
              <a:t>The key assumption here is in absence of ground truth the clusters of positive and negative examples would be distinguished after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BDEE6-A87F-084F-0E7B-F0314CA4F5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461380-315A-BEDA-FC1D-1A18FF1C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38" y="1918513"/>
            <a:ext cx="4528237" cy="37726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CBD3850-B56F-92AD-C300-CDEE3BBC92D7}"/>
              </a:ext>
            </a:extLst>
          </p:cNvPr>
          <p:cNvSpPr/>
          <p:nvPr/>
        </p:nvSpPr>
        <p:spPr>
          <a:xfrm>
            <a:off x="6573697" y="2707340"/>
            <a:ext cx="1086031" cy="926365"/>
          </a:xfrm>
          <a:prstGeom prst="ellipse">
            <a:avLst/>
          </a:prstGeom>
          <a:noFill/>
          <a:ln>
            <a:solidFill>
              <a:srgbClr val="3CF3D1"/>
            </a:solidFill>
          </a:ln>
          <a:effectLst>
            <a:outerShdw blurRad="63500" dist="38100" dir="270000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56D4A-0329-98A5-30D6-9697E75EE2A6}"/>
              </a:ext>
            </a:extLst>
          </p:cNvPr>
          <p:cNvCxnSpPr/>
          <p:nvPr/>
        </p:nvCxnSpPr>
        <p:spPr>
          <a:xfrm>
            <a:off x="4761604" y="2882107"/>
            <a:ext cx="1805408" cy="12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A8AB1-AF37-04E4-C5A0-A185E757B6E4}"/>
              </a:ext>
            </a:extLst>
          </p:cNvPr>
          <p:cNvSpPr/>
          <p:nvPr/>
        </p:nvSpPr>
        <p:spPr>
          <a:xfrm>
            <a:off x="436060" y="1922828"/>
            <a:ext cx="5522453" cy="252752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ts val="1200"/>
              </a:lnSpc>
              <a:buFont typeface="Arial"/>
              <a:buChar char="•"/>
            </a:pPr>
            <a:r>
              <a:rPr lang="en-US" b="1" dirty="0">
                <a:solidFill>
                  <a:srgbClr val="36393B"/>
                </a:solidFill>
                <a:ea typeface="+mn-lt"/>
                <a:cs typeface="+mn-lt"/>
              </a:rPr>
              <a:t>Semantic clustering</a:t>
            </a: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 of BERT</a:t>
            </a:r>
            <a:endParaRPr lang="en-US"/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 dirty="0">
              <a:solidFill>
                <a:srgbClr val="36393B"/>
              </a:solidFill>
              <a:ea typeface="+mn-lt"/>
              <a:cs typeface="+mn-lt"/>
            </a:endParaRPr>
          </a:p>
          <a:p>
            <a:pPr>
              <a:lnSpc>
                <a:spcPts val="1200"/>
              </a:lnSpc>
            </a:pP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   embeddings reveals partial separation between</a:t>
            </a: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>
              <a:solidFill>
                <a:srgbClr val="36393B"/>
              </a:solidFill>
              <a:ea typeface="+mn-lt"/>
              <a:cs typeface="+mn-lt"/>
            </a:endParaRPr>
          </a:p>
          <a:p>
            <a:pPr>
              <a:lnSpc>
                <a:spcPts val="1200"/>
              </a:lnSpc>
            </a:pP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  positive and negative sentiment, indicating that </a:t>
            </a:r>
          </a:p>
          <a:p>
            <a:pPr>
              <a:lnSpc>
                <a:spcPts val="1200"/>
              </a:lnSpc>
            </a:pPr>
            <a:endParaRPr lang="en-US" dirty="0">
              <a:solidFill>
                <a:srgbClr val="36393B"/>
              </a:solidFill>
              <a:ea typeface="+mn-lt"/>
              <a:cs typeface="+mn-lt"/>
            </a:endParaRPr>
          </a:p>
          <a:p>
            <a:pPr>
              <a:lnSpc>
                <a:spcPts val="1200"/>
              </a:lnSpc>
            </a:pP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  contextual tone influences grouping.</a:t>
            </a:r>
          </a:p>
          <a:p>
            <a:pPr>
              <a:lnSpc>
                <a:spcPts val="1200"/>
              </a:lnSpc>
            </a:pPr>
            <a:endParaRPr lang="en-US" dirty="0">
              <a:solidFill>
                <a:srgbClr val="36393B"/>
              </a:solidFill>
              <a:ea typeface="+mn-lt"/>
              <a:cs typeface="+mn-lt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endParaRPr lang="en-US" dirty="0">
              <a:solidFill>
                <a:srgbClr val="36393B"/>
              </a:solidFill>
              <a:ea typeface="+mn-lt"/>
              <a:cs typeface="+mn-lt"/>
            </a:endParaRPr>
          </a:p>
          <a:p>
            <a:pPr marL="285750" indent="-285750">
              <a:lnSpc>
                <a:spcPts val="1200"/>
              </a:lnSpc>
              <a:buFont typeface="Arial"/>
              <a:buChar char="•"/>
            </a:pPr>
            <a:r>
              <a:rPr lang="en-US" b="1" dirty="0">
                <a:solidFill>
                  <a:srgbClr val="36393B"/>
                </a:solidFill>
                <a:ea typeface="+mn-lt"/>
                <a:cs typeface="+mn-lt"/>
              </a:rPr>
              <a:t>Cluster boundaries</a:t>
            </a: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 are not sentiment-pure,</a:t>
            </a:r>
          </a:p>
          <a:p>
            <a:pPr>
              <a:lnSpc>
                <a:spcPts val="1200"/>
              </a:lnSpc>
            </a:pPr>
            <a:endParaRPr lang="en-US" dirty="0">
              <a:solidFill>
                <a:srgbClr val="36393B"/>
              </a:solidFill>
              <a:ea typeface="+mn-lt"/>
              <a:cs typeface="+mn-lt"/>
            </a:endParaRPr>
          </a:p>
          <a:p>
            <a:pPr>
              <a:lnSpc>
                <a:spcPts val="1200"/>
              </a:lnSpc>
              <a:buFont typeface="Arial"/>
            </a:pP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 showing the need for supervised refinement — but</a:t>
            </a:r>
          </a:p>
          <a:p>
            <a:pPr>
              <a:lnSpc>
                <a:spcPts val="1200"/>
              </a:lnSpc>
              <a:buFont typeface="Arial"/>
            </a:pPr>
            <a:endParaRPr lang="en-US" dirty="0">
              <a:solidFill>
                <a:srgbClr val="36393B"/>
              </a:solidFill>
              <a:ea typeface="+mn-lt"/>
              <a:cs typeface="+mn-lt"/>
            </a:endParaRPr>
          </a:p>
          <a:p>
            <a:pPr>
              <a:lnSpc>
                <a:spcPts val="1200"/>
              </a:lnSpc>
              <a:buFont typeface="Arial"/>
            </a:pP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 clustering still highlights thematic grouping</a:t>
            </a:r>
            <a:br>
              <a:rPr lang="en-US" dirty="0">
                <a:cs typeface="Arial"/>
              </a:rPr>
            </a:br>
            <a:endParaRPr lang="en-US">
              <a:solidFill>
                <a:srgbClr val="36393B"/>
              </a:solidFill>
              <a:cs typeface="Arial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670AAD-3CDF-9840-1EB9-E217B12B3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21662"/>
              </p:ext>
            </p:extLst>
          </p:nvPr>
        </p:nvGraphicFramePr>
        <p:xfrm>
          <a:off x="1709352" y="4685271"/>
          <a:ext cx="3285132" cy="123366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5044">
                  <a:extLst>
                    <a:ext uri="{9D8B030D-6E8A-4147-A177-3AD203B41FA5}">
                      <a16:colId xmlns:a16="http://schemas.microsoft.com/office/drawing/2014/main" val="2332607512"/>
                    </a:ext>
                  </a:extLst>
                </a:gridCol>
                <a:gridCol w="1095044">
                  <a:extLst>
                    <a:ext uri="{9D8B030D-6E8A-4147-A177-3AD203B41FA5}">
                      <a16:colId xmlns:a16="http://schemas.microsoft.com/office/drawing/2014/main" val="2650498452"/>
                    </a:ext>
                  </a:extLst>
                </a:gridCol>
                <a:gridCol w="1095044">
                  <a:extLst>
                    <a:ext uri="{9D8B030D-6E8A-4147-A177-3AD203B41FA5}">
                      <a16:colId xmlns:a16="http://schemas.microsoft.com/office/drawing/2014/main" val="1043167718"/>
                    </a:ext>
                  </a:extLst>
                </a:gridCol>
              </a:tblGrid>
              <a:tr h="432486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36393B"/>
                          </a:solidFill>
                          <a:effectLst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95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36393B"/>
                          </a:solidFill>
                          <a:effectLst/>
                        </a:rPr>
                        <a:t>Train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5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36393B"/>
                          </a:solidFill>
                          <a:effectLst/>
                        </a:rPr>
                        <a:t>Test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334785"/>
                  </a:ext>
                </a:extLst>
              </a:tr>
              <a:tr h="277239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1" dirty="0">
                          <a:solidFill>
                            <a:srgbClr val="36393B"/>
                          </a:solidFill>
                          <a:effectLst/>
                        </a:rPr>
                        <a:t>DB Index</a:t>
                      </a:r>
                      <a:endParaRPr lang="en-US" b="1">
                        <a:solidFill>
                          <a:srgbClr val="36393B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425"/>
                        </a:lnSpc>
                        <a:buNone/>
                      </a:pPr>
                      <a:r>
                        <a:rPr lang="en-US" sz="1200" b="1" dirty="0">
                          <a:solidFill>
                            <a:srgbClr val="36393B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2.15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dirty="0">
                          <a:solidFill>
                            <a:srgbClr val="36393B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851170"/>
                  </a:ext>
                </a:extLst>
              </a:tr>
              <a:tr h="277239">
                <a:tc>
                  <a:txBody>
                    <a:bodyPr/>
                    <a:lstStyle/>
                    <a:p>
                      <a:pPr lvl="0" algn="ctr">
                        <a:lnSpc>
                          <a:spcPts val="1650"/>
                        </a:lnSpc>
                        <a:buNone/>
                      </a:pPr>
                      <a:r>
                        <a:rPr lang="en-US" sz="1100" b="1" i="0" u="none" strike="noStrike" noProof="0" dirty="0">
                          <a:solidFill>
                            <a:srgbClr val="1F1F1F"/>
                          </a:solidFill>
                          <a:effectLst/>
                          <a:latin typeface="Avenir Next LT Pro Light"/>
                        </a:rPr>
                        <a:t>Silhouette Score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425"/>
                        </a:lnSpc>
                        <a:buNone/>
                      </a:pPr>
                      <a:r>
                        <a:rPr lang="en-US" sz="1200" b="1" dirty="0">
                          <a:solidFill>
                            <a:srgbClr val="36393B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  <a:buNone/>
                      </a:pPr>
                      <a:r>
                        <a:rPr lang="en-US" sz="1200" b="1" dirty="0">
                          <a:solidFill>
                            <a:srgbClr val="36393B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39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44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3C37-C30F-953B-B2BB-9CF860897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68" y="139950"/>
            <a:ext cx="10122632" cy="534860"/>
          </a:xfrm>
        </p:spPr>
        <p:txBody>
          <a:bodyPr/>
          <a:lstStyle/>
          <a:p>
            <a:r>
              <a:rPr lang="en-US" dirty="0" err="1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CAF5-7AF6-0D29-7FE4-5DC2476047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14B8E-D55A-93A4-EF8E-11361F68F1BF}"/>
              </a:ext>
            </a:extLst>
          </p:cNvPr>
          <p:cNvSpPr/>
          <p:nvPr/>
        </p:nvSpPr>
        <p:spPr>
          <a:xfrm>
            <a:off x="3439785" y="2226269"/>
            <a:ext cx="1124106" cy="68284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solidFill>
                  <a:schemeClr val="dk1"/>
                </a:solidFill>
              </a:rPr>
              <a:t>Text embedding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74DD69-90F1-A530-5550-5257BD122236}"/>
              </a:ext>
            </a:extLst>
          </p:cNvPr>
          <p:cNvSpPr/>
          <p:nvPr/>
        </p:nvSpPr>
        <p:spPr>
          <a:xfrm>
            <a:off x="5653610" y="1007069"/>
            <a:ext cx="1531936" cy="68284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LSTM/Transformers sequence models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795B2-9CF4-F38A-BD35-45A13D3ACDD4}"/>
              </a:ext>
            </a:extLst>
          </p:cNvPr>
          <p:cNvSpPr/>
          <p:nvPr/>
        </p:nvSpPr>
        <p:spPr>
          <a:xfrm>
            <a:off x="1626010" y="2226269"/>
            <a:ext cx="1124106" cy="68284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solidFill>
                  <a:schemeClr val="dk1"/>
                </a:solidFill>
              </a:rPr>
              <a:t>Label encoding/ Text cleanup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16601C-A8E9-E100-5D87-8F5FB22CB7A4}"/>
              </a:ext>
            </a:extLst>
          </p:cNvPr>
          <p:cNvCxnSpPr/>
          <p:nvPr/>
        </p:nvCxnSpPr>
        <p:spPr>
          <a:xfrm flipV="1">
            <a:off x="2820338" y="2606358"/>
            <a:ext cx="544533" cy="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D2C69DF-054C-949A-7E68-831F5FF0A4D6}"/>
              </a:ext>
            </a:extLst>
          </p:cNvPr>
          <p:cNvSpPr/>
          <p:nvPr/>
        </p:nvSpPr>
        <p:spPr>
          <a:xfrm>
            <a:off x="8180015" y="2397719"/>
            <a:ext cx="1531936" cy="68284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Deployment with containerization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1EEB39-3AC2-D147-91FE-8C968B9CE60B}"/>
              </a:ext>
            </a:extLst>
          </p:cNvPr>
          <p:cNvCxnSpPr>
            <a:cxnSpLocks/>
          </p:cNvCxnSpPr>
          <p:nvPr/>
        </p:nvCxnSpPr>
        <p:spPr>
          <a:xfrm flipH="1">
            <a:off x="2130647" y="2899756"/>
            <a:ext cx="2817" cy="41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F417F1-CF8E-B52A-DE09-7EA6FD218C86}"/>
              </a:ext>
            </a:extLst>
          </p:cNvPr>
          <p:cNvCxnSpPr>
            <a:cxnSpLocks/>
          </p:cNvCxnSpPr>
          <p:nvPr/>
        </p:nvCxnSpPr>
        <p:spPr>
          <a:xfrm flipH="1">
            <a:off x="4051745" y="2899756"/>
            <a:ext cx="2817" cy="41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8AE9C9-9902-D50C-C8DB-D36085B60DF8}"/>
              </a:ext>
            </a:extLst>
          </p:cNvPr>
          <p:cNvCxnSpPr>
            <a:cxnSpLocks/>
          </p:cNvCxnSpPr>
          <p:nvPr/>
        </p:nvCxnSpPr>
        <p:spPr>
          <a:xfrm flipH="1">
            <a:off x="6394358" y="1680556"/>
            <a:ext cx="2817" cy="41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C359AF-475F-22F9-B3C4-F08C15ECF3DA}"/>
              </a:ext>
            </a:extLst>
          </p:cNvPr>
          <p:cNvCxnSpPr>
            <a:cxnSpLocks/>
          </p:cNvCxnSpPr>
          <p:nvPr/>
        </p:nvCxnSpPr>
        <p:spPr>
          <a:xfrm flipH="1">
            <a:off x="8995890" y="3071206"/>
            <a:ext cx="2817" cy="41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44DE6FF-C97B-C561-7783-C6D294A035C4}"/>
              </a:ext>
            </a:extLst>
          </p:cNvPr>
          <p:cNvSpPr/>
          <p:nvPr/>
        </p:nvSpPr>
        <p:spPr>
          <a:xfrm>
            <a:off x="1628371" y="3322748"/>
            <a:ext cx="1125425" cy="1276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Encoding of labels done and next step would be reduce </a:t>
            </a:r>
            <a:r>
              <a:rPr lang="en-US" sz="900">
                <a:solidFill>
                  <a:schemeClr val="tx1"/>
                </a:solidFill>
              </a:rPr>
              <a:t>labels</a:t>
            </a:r>
            <a:r>
              <a:rPr lang="en-US" sz="900" dirty="0">
                <a:solidFill>
                  <a:schemeClr val="tx1"/>
                </a:solidFill>
              </a:rPr>
              <a:t> with clustering of similar labels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C748F-7517-D3F5-9B86-176073A966FE}"/>
              </a:ext>
            </a:extLst>
          </p:cNvPr>
          <p:cNvSpPr/>
          <p:nvPr/>
        </p:nvSpPr>
        <p:spPr>
          <a:xfrm>
            <a:off x="3571471" y="3322747"/>
            <a:ext cx="992075" cy="1276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700" dirty="0">
                <a:solidFill>
                  <a:schemeClr val="tx1"/>
                </a:solidFill>
              </a:rPr>
              <a:t>BERT based embedding used. Next steps would be to use open AI embeddings &amp; check results. Metadata like information can also be incorporated.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F03C24-FB55-2325-BA45-A4B40939A22A}"/>
              </a:ext>
            </a:extLst>
          </p:cNvPr>
          <p:cNvSpPr/>
          <p:nvPr/>
        </p:nvSpPr>
        <p:spPr>
          <a:xfrm>
            <a:off x="5933671" y="2103547"/>
            <a:ext cx="992075" cy="1276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Model can be evaluated( AUC score) and checked continuously with concept drift and data drift. Model needs to be retrained with new data.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C8DC60-AA9C-015C-2F56-8DCA16A83736}"/>
              </a:ext>
            </a:extLst>
          </p:cNvPr>
          <p:cNvSpPr/>
          <p:nvPr/>
        </p:nvSpPr>
        <p:spPr>
          <a:xfrm>
            <a:off x="8505421" y="3494197"/>
            <a:ext cx="992075" cy="1276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Incorporate the following </a:t>
            </a:r>
          </a:p>
          <a:p>
            <a:r>
              <a:rPr lang="en-US" sz="800" dirty="0">
                <a:solidFill>
                  <a:schemeClr val="tx1"/>
                </a:solidFill>
              </a:rPr>
              <a:t>-Containerization</a:t>
            </a:r>
          </a:p>
          <a:p>
            <a:r>
              <a:rPr lang="en-US" sz="800" dirty="0">
                <a:solidFill>
                  <a:schemeClr val="tx1"/>
                </a:solidFill>
              </a:rPr>
              <a:t>-Quantization of weights</a:t>
            </a:r>
          </a:p>
          <a:p>
            <a:r>
              <a:rPr lang="en-US" sz="800" dirty="0">
                <a:solidFill>
                  <a:schemeClr val="tx1"/>
                </a:solidFill>
              </a:rPr>
              <a:t>-Finetuning with PEFT</a:t>
            </a:r>
          </a:p>
          <a:p>
            <a:r>
              <a:rPr lang="en-US" sz="800" dirty="0">
                <a:solidFill>
                  <a:schemeClr val="tx1"/>
                </a:solidFill>
              </a:rPr>
              <a:t>-Monitoring with logs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6B49EB-E653-711C-740C-E517970F11BB}"/>
              </a:ext>
            </a:extLst>
          </p:cNvPr>
          <p:cNvSpPr/>
          <p:nvPr/>
        </p:nvSpPr>
        <p:spPr>
          <a:xfrm>
            <a:off x="5739335" y="3940769"/>
            <a:ext cx="1531936" cy="68284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Sentiment classification</a:t>
            </a:r>
          </a:p>
          <a:p>
            <a:pPr algn="ctr"/>
            <a:r>
              <a:rPr lang="en-US" sz="900" dirty="0">
                <a:solidFill>
                  <a:schemeClr val="dk1"/>
                </a:solidFill>
              </a:rPr>
              <a:t>Zero to one shot learning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25EB16-6303-B192-ED96-40B734DA37BA}"/>
              </a:ext>
            </a:extLst>
          </p:cNvPr>
          <p:cNvCxnSpPr>
            <a:cxnSpLocks/>
          </p:cNvCxnSpPr>
          <p:nvPr/>
        </p:nvCxnSpPr>
        <p:spPr>
          <a:xfrm flipH="1">
            <a:off x="6480082" y="4614256"/>
            <a:ext cx="2817" cy="41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2F063FA-AE32-7296-26A2-FBD84FE0F054}"/>
              </a:ext>
            </a:extLst>
          </p:cNvPr>
          <p:cNvSpPr/>
          <p:nvPr/>
        </p:nvSpPr>
        <p:spPr>
          <a:xfrm>
            <a:off x="5990821" y="5037247"/>
            <a:ext cx="1030175" cy="1247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900" dirty="0">
                <a:solidFill>
                  <a:schemeClr val="tx1"/>
                </a:solidFill>
                <a:ea typeface="+mn-lt"/>
                <a:cs typeface="+mn-lt"/>
              </a:rPr>
              <a:t>Use a fine-tuned BERT model with rich embeddings to classify sentiment, leveraging word disambiguation for accuracy.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C8D783F-7E0C-2060-7A15-72986BA81502}"/>
              </a:ext>
            </a:extLst>
          </p:cNvPr>
          <p:cNvCxnSpPr/>
          <p:nvPr/>
        </p:nvCxnSpPr>
        <p:spPr>
          <a:xfrm flipV="1">
            <a:off x="4562475" y="1276350"/>
            <a:ext cx="990600" cy="1343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70AEDC7-256C-0F7D-4D07-6C8AFD2BE0AD}"/>
              </a:ext>
            </a:extLst>
          </p:cNvPr>
          <p:cNvCxnSpPr>
            <a:cxnSpLocks/>
          </p:cNvCxnSpPr>
          <p:nvPr/>
        </p:nvCxnSpPr>
        <p:spPr>
          <a:xfrm>
            <a:off x="4562474" y="2609850"/>
            <a:ext cx="990600" cy="16668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02392EC-BFCC-8168-97D2-A3E4023B5D95}"/>
              </a:ext>
            </a:extLst>
          </p:cNvPr>
          <p:cNvCxnSpPr>
            <a:cxnSpLocks/>
          </p:cNvCxnSpPr>
          <p:nvPr/>
        </p:nvCxnSpPr>
        <p:spPr>
          <a:xfrm flipH="1" flipV="1">
            <a:off x="7343775" y="1276350"/>
            <a:ext cx="714375" cy="1419225"/>
          </a:xfrm>
          <a:prstGeom prst="bentConnector3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91A4748-129D-D517-BFDD-BAD7F1C03AEE}"/>
              </a:ext>
            </a:extLst>
          </p:cNvPr>
          <p:cNvCxnSpPr>
            <a:cxnSpLocks/>
          </p:cNvCxnSpPr>
          <p:nvPr/>
        </p:nvCxnSpPr>
        <p:spPr>
          <a:xfrm flipV="1">
            <a:off x="7305674" y="2695574"/>
            <a:ext cx="790575" cy="1552575"/>
          </a:xfrm>
          <a:prstGeom prst="bentConnector3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551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EDB6BF0-AEAA-4F8D-8B0E-26F5560B4071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13</Slides>
  <Notes>4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Custom</vt:lpstr>
      <vt:lpstr>USE Case</vt:lpstr>
      <vt:lpstr>AGENDA</vt:lpstr>
      <vt:lpstr>PROBLEM OVERVIEW</vt:lpstr>
      <vt:lpstr>  DATA OVERVIEW</vt:lpstr>
      <vt:lpstr>Classification : Multilabel Problem</vt:lpstr>
      <vt:lpstr>  ANAlysing RESULTS</vt:lpstr>
      <vt:lpstr>Sentiment Analysis</vt:lpstr>
      <vt:lpstr>Sentiment Analysis</vt:lpstr>
      <vt:lpstr>COnclusion</vt:lpstr>
      <vt:lpstr>THANK YOU</vt:lpstr>
      <vt:lpstr>APPENDIX</vt:lpstr>
      <vt:lpstr>Growth strategy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574</cp:revision>
  <dcterms:created xsi:type="dcterms:W3CDTF">2025-05-31T10:38:58Z</dcterms:created>
  <dcterms:modified xsi:type="dcterms:W3CDTF">2025-06-03T07:58:25Z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